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69" r:id="rId13"/>
    <p:sldId id="266" r:id="rId14"/>
    <p:sldId id="267" r:id="rId15"/>
    <p:sldId id="270" r:id="rId16"/>
    <p:sldId id="271" r:id="rId17"/>
    <p:sldId id="275" r:id="rId18"/>
    <p:sldId id="273" r:id="rId19"/>
    <p:sldId id="268" r:id="rId20"/>
  </p:sldIdLst>
  <p:sldSz cx="12192000" cy="6858000"/>
  <p:notesSz cx="6858000" cy="9144000"/>
  <p:defaultTextStyle>
    <a:defPPr>
      <a:defRPr lang="de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0FE02F-CEEC-4C44-8C5A-2C022DC4FEFB}" v="13" dt="2020-10-22T10:00:14.3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6"/>
    <p:restoredTop sz="94733"/>
  </p:normalViewPr>
  <p:slideViewPr>
    <p:cSldViewPr snapToGrid="0" snapToObjects="1">
      <p:cViewPr varScale="1">
        <p:scale>
          <a:sx n="117" d="100"/>
          <a:sy n="117" d="100"/>
        </p:scale>
        <p:origin x="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ollrath, Andreas (NFODD)" userId="dbc7468a-0baf-4d4a-9f2a-c5446088b786" providerId="ADAL" clId="{6F0FE02F-CEEC-4C44-8C5A-2C022DC4FEFB}"/>
    <pc:docChg chg="custSel addSld delSld modSld">
      <pc:chgData name="Vollrath, Andreas (NFODD)" userId="dbc7468a-0baf-4d4a-9f2a-c5446088b786" providerId="ADAL" clId="{6F0FE02F-CEEC-4C44-8C5A-2C022DC4FEFB}" dt="2020-10-22T10:07:41.461" v="1420" actId="20577"/>
      <pc:docMkLst>
        <pc:docMk/>
      </pc:docMkLst>
      <pc:sldChg chg="modSp mod">
        <pc:chgData name="Vollrath, Andreas (NFODD)" userId="dbc7468a-0baf-4d4a-9f2a-c5446088b786" providerId="ADAL" clId="{6F0FE02F-CEEC-4C44-8C5A-2C022DC4FEFB}" dt="2020-10-22T09:11:57.317" v="805" actId="20577"/>
        <pc:sldMkLst>
          <pc:docMk/>
          <pc:sldMk cId="3312244863" sldId="266"/>
        </pc:sldMkLst>
        <pc:spChg chg="mod">
          <ac:chgData name="Vollrath, Andreas (NFODD)" userId="dbc7468a-0baf-4d4a-9f2a-c5446088b786" providerId="ADAL" clId="{6F0FE02F-CEEC-4C44-8C5A-2C022DC4FEFB}" dt="2020-10-22T09:11:57.317" v="805" actId="20577"/>
          <ac:spMkLst>
            <pc:docMk/>
            <pc:sldMk cId="3312244863" sldId="266"/>
            <ac:spMk id="9" creationId="{A0E41EA8-BF41-481E-84BA-B7AA7FB75D12}"/>
          </ac:spMkLst>
        </pc:spChg>
      </pc:sldChg>
      <pc:sldChg chg="modSp mod">
        <pc:chgData name="Vollrath, Andreas (NFODD)" userId="dbc7468a-0baf-4d4a-9f2a-c5446088b786" providerId="ADAL" clId="{6F0FE02F-CEEC-4C44-8C5A-2C022DC4FEFB}" dt="2020-10-22T10:07:41.461" v="1420" actId="20577"/>
        <pc:sldMkLst>
          <pc:docMk/>
          <pc:sldMk cId="1273200355" sldId="267"/>
        </pc:sldMkLst>
        <pc:spChg chg="mod">
          <ac:chgData name="Vollrath, Andreas (NFODD)" userId="dbc7468a-0baf-4d4a-9f2a-c5446088b786" providerId="ADAL" clId="{6F0FE02F-CEEC-4C44-8C5A-2C022DC4FEFB}" dt="2020-10-22T10:07:29.763" v="1411" actId="20577"/>
          <ac:spMkLst>
            <pc:docMk/>
            <pc:sldMk cId="1273200355" sldId="267"/>
            <ac:spMk id="7" creationId="{5D119647-AF71-6D48-84F0-CE7BE8E614F7}"/>
          </ac:spMkLst>
        </pc:spChg>
        <pc:spChg chg="mod">
          <ac:chgData name="Vollrath, Andreas (NFODD)" userId="dbc7468a-0baf-4d4a-9f2a-c5446088b786" providerId="ADAL" clId="{6F0FE02F-CEEC-4C44-8C5A-2C022DC4FEFB}" dt="2020-10-22T10:07:41.461" v="1420" actId="20577"/>
          <ac:spMkLst>
            <pc:docMk/>
            <pc:sldMk cId="1273200355" sldId="267"/>
            <ac:spMk id="14" creationId="{08495F24-B235-454B-810B-99EFDCA62026}"/>
          </ac:spMkLst>
        </pc:spChg>
      </pc:sldChg>
      <pc:sldChg chg="modSp mod">
        <pc:chgData name="Vollrath, Andreas (NFODD)" userId="dbc7468a-0baf-4d4a-9f2a-c5446088b786" providerId="ADAL" clId="{6F0FE02F-CEEC-4C44-8C5A-2C022DC4FEFB}" dt="2020-10-22T09:07:59.489" v="660" actId="20577"/>
        <pc:sldMkLst>
          <pc:docMk/>
          <pc:sldMk cId="2384712719" sldId="268"/>
        </pc:sldMkLst>
        <pc:spChg chg="mod">
          <ac:chgData name="Vollrath, Andreas (NFODD)" userId="dbc7468a-0baf-4d4a-9f2a-c5446088b786" providerId="ADAL" clId="{6F0FE02F-CEEC-4C44-8C5A-2C022DC4FEFB}" dt="2020-10-22T09:07:59.489" v="660" actId="20577"/>
          <ac:spMkLst>
            <pc:docMk/>
            <pc:sldMk cId="2384712719" sldId="268"/>
            <ac:spMk id="3" creationId="{C72D3233-3A1B-394A-9F2C-047E61408BA2}"/>
          </ac:spMkLst>
        </pc:spChg>
      </pc:sldChg>
      <pc:sldChg chg="modSp mod">
        <pc:chgData name="Vollrath, Andreas (NFODD)" userId="dbc7468a-0baf-4d4a-9f2a-c5446088b786" providerId="ADAL" clId="{6F0FE02F-CEEC-4C44-8C5A-2C022DC4FEFB}" dt="2020-10-22T09:05:20.936" v="646" actId="27636"/>
        <pc:sldMkLst>
          <pc:docMk/>
          <pc:sldMk cId="3631429360" sldId="269"/>
        </pc:sldMkLst>
        <pc:spChg chg="mod">
          <ac:chgData name="Vollrath, Andreas (NFODD)" userId="dbc7468a-0baf-4d4a-9f2a-c5446088b786" providerId="ADAL" clId="{6F0FE02F-CEEC-4C44-8C5A-2C022DC4FEFB}" dt="2020-10-22T09:05:20.936" v="646" actId="27636"/>
          <ac:spMkLst>
            <pc:docMk/>
            <pc:sldMk cId="3631429360" sldId="269"/>
            <ac:spMk id="2" creationId="{1C3AF55D-B342-8A44-882B-41465404EDF5}"/>
          </ac:spMkLst>
        </pc:spChg>
      </pc:sldChg>
      <pc:sldChg chg="addSp delSp modSp new mod">
        <pc:chgData name="Vollrath, Andreas (NFODD)" userId="dbc7468a-0baf-4d4a-9f2a-c5446088b786" providerId="ADAL" clId="{6F0FE02F-CEEC-4C44-8C5A-2C022DC4FEFB}" dt="2020-10-22T09:56:15.172" v="1288" actId="207"/>
        <pc:sldMkLst>
          <pc:docMk/>
          <pc:sldMk cId="734836514" sldId="271"/>
        </pc:sldMkLst>
        <pc:spChg chg="mod">
          <ac:chgData name="Vollrath, Andreas (NFODD)" userId="dbc7468a-0baf-4d4a-9f2a-c5446088b786" providerId="ADAL" clId="{6F0FE02F-CEEC-4C44-8C5A-2C022DC4FEFB}" dt="2020-10-22T09:17:13.944" v="1129" actId="20577"/>
          <ac:spMkLst>
            <pc:docMk/>
            <pc:sldMk cId="734836514" sldId="271"/>
            <ac:spMk id="2" creationId="{11DF8013-4717-074C-80E0-FC0618C93E76}"/>
          </ac:spMkLst>
        </pc:spChg>
        <pc:spChg chg="del">
          <ac:chgData name="Vollrath, Andreas (NFODD)" userId="dbc7468a-0baf-4d4a-9f2a-c5446088b786" providerId="ADAL" clId="{6F0FE02F-CEEC-4C44-8C5A-2C022DC4FEFB}" dt="2020-10-22T08:32:57.869" v="281" actId="931"/>
          <ac:spMkLst>
            <pc:docMk/>
            <pc:sldMk cId="734836514" sldId="271"/>
            <ac:spMk id="3" creationId="{138B9DCF-D427-4C4F-AECF-0FBFC2E49CD7}"/>
          </ac:spMkLst>
        </pc:spChg>
        <pc:spChg chg="add mod">
          <ac:chgData name="Vollrath, Andreas (NFODD)" userId="dbc7468a-0baf-4d4a-9f2a-c5446088b786" providerId="ADAL" clId="{6F0FE02F-CEEC-4C44-8C5A-2C022DC4FEFB}" dt="2020-10-22T09:56:15.172" v="1288" actId="207"/>
          <ac:spMkLst>
            <pc:docMk/>
            <pc:sldMk cId="734836514" sldId="271"/>
            <ac:spMk id="8" creationId="{9EFAEA5C-3B92-684D-9E22-4ACE42158941}"/>
          </ac:spMkLst>
        </pc:spChg>
        <pc:spChg chg="add mod">
          <ac:chgData name="Vollrath, Andreas (NFODD)" userId="dbc7468a-0baf-4d4a-9f2a-c5446088b786" providerId="ADAL" clId="{6F0FE02F-CEEC-4C44-8C5A-2C022DC4FEFB}" dt="2020-10-22T09:56:03.352" v="1287" actId="20577"/>
          <ac:spMkLst>
            <pc:docMk/>
            <pc:sldMk cId="734836514" sldId="271"/>
            <ac:spMk id="9" creationId="{ECCC11DE-B9FD-9241-9866-92ADCD4DB24F}"/>
          </ac:spMkLst>
        </pc:spChg>
        <pc:spChg chg="add del mod">
          <ac:chgData name="Vollrath, Andreas (NFODD)" userId="dbc7468a-0baf-4d4a-9f2a-c5446088b786" providerId="ADAL" clId="{6F0FE02F-CEEC-4C44-8C5A-2C022DC4FEFB}" dt="2020-10-22T09:45:11.477" v="1186" actId="931"/>
          <ac:spMkLst>
            <pc:docMk/>
            <pc:sldMk cId="734836514" sldId="271"/>
            <ac:spMk id="13" creationId="{81E3939B-4A21-A346-968B-118D0C1BC19F}"/>
          </ac:spMkLst>
        </pc:spChg>
        <pc:spChg chg="add mod">
          <ac:chgData name="Vollrath, Andreas (NFODD)" userId="dbc7468a-0baf-4d4a-9f2a-c5446088b786" providerId="ADAL" clId="{6F0FE02F-CEEC-4C44-8C5A-2C022DC4FEFB}" dt="2020-10-22T09:49:14.847" v="1254" actId="20577"/>
          <ac:spMkLst>
            <pc:docMk/>
            <pc:sldMk cId="734836514" sldId="271"/>
            <ac:spMk id="16" creationId="{D7AC71C3-428F-CA4C-91AA-82DEA6DE44A4}"/>
          </ac:spMkLst>
        </pc:spChg>
        <pc:picChg chg="add del mod">
          <ac:chgData name="Vollrath, Andreas (NFODD)" userId="dbc7468a-0baf-4d4a-9f2a-c5446088b786" providerId="ADAL" clId="{6F0FE02F-CEEC-4C44-8C5A-2C022DC4FEFB}" dt="2020-10-22T09:44:52.925" v="1185" actId="478"/>
          <ac:picMkLst>
            <pc:docMk/>
            <pc:sldMk cId="734836514" sldId="271"/>
            <ac:picMk id="5" creationId="{B16E460F-12F7-B246-A4D7-6F01BFB4E954}"/>
          </ac:picMkLst>
        </pc:picChg>
        <pc:picChg chg="add del mod">
          <ac:chgData name="Vollrath, Andreas (NFODD)" userId="dbc7468a-0baf-4d4a-9f2a-c5446088b786" providerId="ADAL" clId="{6F0FE02F-CEEC-4C44-8C5A-2C022DC4FEFB}" dt="2020-10-22T09:19:30.893" v="1174" actId="478"/>
          <ac:picMkLst>
            <pc:docMk/>
            <pc:sldMk cId="734836514" sldId="271"/>
            <ac:picMk id="7" creationId="{14DFCDFD-D307-274B-9778-6F9F13715442}"/>
          </ac:picMkLst>
        </pc:picChg>
        <pc:picChg chg="add del mod">
          <ac:chgData name="Vollrath, Andreas (NFODD)" userId="dbc7468a-0baf-4d4a-9f2a-c5446088b786" providerId="ADAL" clId="{6F0FE02F-CEEC-4C44-8C5A-2C022DC4FEFB}" dt="2020-10-22T09:55:02.433" v="1256" actId="478"/>
          <ac:picMkLst>
            <pc:docMk/>
            <pc:sldMk cId="734836514" sldId="271"/>
            <ac:picMk id="11" creationId="{E8C9C461-38E6-4340-BDC0-A0BD93A38943}"/>
          </ac:picMkLst>
        </pc:picChg>
        <pc:picChg chg="add mod">
          <ac:chgData name="Vollrath, Andreas (NFODD)" userId="dbc7468a-0baf-4d4a-9f2a-c5446088b786" providerId="ADAL" clId="{6F0FE02F-CEEC-4C44-8C5A-2C022DC4FEFB}" dt="2020-10-22T09:48:37.544" v="1201" actId="1076"/>
          <ac:picMkLst>
            <pc:docMk/>
            <pc:sldMk cId="734836514" sldId="271"/>
            <ac:picMk id="15" creationId="{EB39338C-9CA8-1D4A-ABB7-3D7616EC9F9D}"/>
          </ac:picMkLst>
        </pc:picChg>
        <pc:picChg chg="add mod">
          <ac:chgData name="Vollrath, Andreas (NFODD)" userId="dbc7468a-0baf-4d4a-9f2a-c5446088b786" providerId="ADAL" clId="{6F0FE02F-CEEC-4C44-8C5A-2C022DC4FEFB}" dt="2020-10-22T09:55:33.254" v="1264" actId="1076"/>
          <ac:picMkLst>
            <pc:docMk/>
            <pc:sldMk cId="734836514" sldId="271"/>
            <ac:picMk id="18" creationId="{69B47368-3106-AF45-A9E8-0F49D0426D49}"/>
          </ac:picMkLst>
        </pc:picChg>
      </pc:sldChg>
      <pc:sldChg chg="new del">
        <pc:chgData name="Vollrath, Andreas (NFODD)" userId="dbc7468a-0baf-4d4a-9f2a-c5446088b786" providerId="ADAL" clId="{6F0FE02F-CEEC-4C44-8C5A-2C022DC4FEFB}" dt="2020-10-22T09:03:06.653" v="611" actId="2696"/>
        <pc:sldMkLst>
          <pc:docMk/>
          <pc:sldMk cId="3837946783" sldId="272"/>
        </pc:sldMkLst>
      </pc:sldChg>
      <pc:sldChg chg="addSp delSp modSp add mod">
        <pc:chgData name="Vollrath, Andreas (NFODD)" userId="dbc7468a-0baf-4d4a-9f2a-c5446088b786" providerId="ADAL" clId="{6F0FE02F-CEEC-4C44-8C5A-2C022DC4FEFB}" dt="2020-10-22T10:01:45.778" v="1400" actId="20577"/>
        <pc:sldMkLst>
          <pc:docMk/>
          <pc:sldMk cId="1354051429" sldId="273"/>
        </pc:sldMkLst>
        <pc:spChg chg="add mod">
          <ac:chgData name="Vollrath, Andreas (NFODD)" userId="dbc7468a-0baf-4d4a-9f2a-c5446088b786" providerId="ADAL" clId="{6F0FE02F-CEEC-4C44-8C5A-2C022DC4FEFB}" dt="2020-10-22T10:01:45.778" v="1400" actId="20577"/>
          <ac:spMkLst>
            <pc:docMk/>
            <pc:sldMk cId="1354051429" sldId="273"/>
            <ac:spMk id="4" creationId="{45B8A590-F1EB-2F43-86E5-A00EB808CC81}"/>
          </ac:spMkLst>
        </pc:spChg>
        <pc:picChg chg="del">
          <ac:chgData name="Vollrath, Andreas (NFODD)" userId="dbc7468a-0baf-4d4a-9f2a-c5446088b786" providerId="ADAL" clId="{6F0FE02F-CEEC-4C44-8C5A-2C022DC4FEFB}" dt="2020-10-22T08:58:28.279" v="298" actId="478"/>
          <ac:picMkLst>
            <pc:docMk/>
            <pc:sldMk cId="1354051429" sldId="273"/>
            <ac:picMk id="5" creationId="{B16E460F-12F7-B246-A4D7-6F01BFB4E954}"/>
          </ac:picMkLst>
        </pc:picChg>
      </pc:sldChg>
      <pc:sldChg chg="addSp delSp modSp new mod">
        <pc:chgData name="Vollrath, Andreas (NFODD)" userId="dbc7468a-0baf-4d4a-9f2a-c5446088b786" providerId="ADAL" clId="{6F0FE02F-CEEC-4C44-8C5A-2C022DC4FEFB}" dt="2020-10-22T09:10:49.580" v="801" actId="122"/>
        <pc:sldMkLst>
          <pc:docMk/>
          <pc:sldMk cId="2770853881" sldId="274"/>
        </pc:sldMkLst>
        <pc:spChg chg="mod">
          <ac:chgData name="Vollrath, Andreas (NFODD)" userId="dbc7468a-0baf-4d4a-9f2a-c5446088b786" providerId="ADAL" clId="{6F0FE02F-CEEC-4C44-8C5A-2C022DC4FEFB}" dt="2020-10-22T09:10:49.580" v="801" actId="122"/>
          <ac:spMkLst>
            <pc:docMk/>
            <pc:sldMk cId="2770853881" sldId="274"/>
            <ac:spMk id="2" creationId="{94C78267-9259-FE47-8124-6E490DD3AF3B}"/>
          </ac:spMkLst>
        </pc:spChg>
        <pc:spChg chg="del">
          <ac:chgData name="Vollrath, Andreas (NFODD)" userId="dbc7468a-0baf-4d4a-9f2a-c5446088b786" providerId="ADAL" clId="{6F0FE02F-CEEC-4C44-8C5A-2C022DC4FEFB}" dt="2020-10-22T09:06:08.731" v="648" actId="931"/>
          <ac:spMkLst>
            <pc:docMk/>
            <pc:sldMk cId="2770853881" sldId="274"/>
            <ac:spMk id="3" creationId="{FF5F0E71-E4A6-6746-96AE-B6E13CEA84D2}"/>
          </ac:spMkLst>
        </pc:spChg>
        <pc:picChg chg="add mod">
          <ac:chgData name="Vollrath, Andreas (NFODD)" userId="dbc7468a-0baf-4d4a-9f2a-c5446088b786" providerId="ADAL" clId="{6F0FE02F-CEEC-4C44-8C5A-2C022DC4FEFB}" dt="2020-10-22T09:06:35.180" v="658" actId="1076"/>
          <ac:picMkLst>
            <pc:docMk/>
            <pc:sldMk cId="2770853881" sldId="274"/>
            <ac:picMk id="5" creationId="{4C0DA711-5BA5-9F40-8BBA-BB296AD31A69}"/>
          </ac:picMkLst>
        </pc:picChg>
      </pc:sldChg>
      <pc:sldChg chg="modSp add mod">
        <pc:chgData name="Vollrath, Andreas (NFODD)" userId="dbc7468a-0baf-4d4a-9f2a-c5446088b786" providerId="ADAL" clId="{6F0FE02F-CEEC-4C44-8C5A-2C022DC4FEFB}" dt="2020-10-22T10:01:11.574" v="1294" actId="113"/>
        <pc:sldMkLst>
          <pc:docMk/>
          <pc:sldMk cId="4083681275" sldId="275"/>
        </pc:sldMkLst>
        <pc:spChg chg="mod">
          <ac:chgData name="Vollrath, Andreas (NFODD)" userId="dbc7468a-0baf-4d4a-9f2a-c5446088b786" providerId="ADAL" clId="{6F0FE02F-CEEC-4C44-8C5A-2C022DC4FEFB}" dt="2020-10-22T10:01:11.574" v="1294" actId="113"/>
          <ac:spMkLst>
            <pc:docMk/>
            <pc:sldMk cId="4083681275" sldId="275"/>
            <ac:spMk id="8" creationId="{9EFAEA5C-3B92-684D-9E22-4ACE42158941}"/>
          </ac:spMkLst>
        </pc:spChg>
        <pc:picChg chg="mod">
          <ac:chgData name="Vollrath, Andreas (NFODD)" userId="dbc7468a-0baf-4d4a-9f2a-c5446088b786" providerId="ADAL" clId="{6F0FE02F-CEEC-4C44-8C5A-2C022DC4FEFB}" dt="2020-10-22T10:00:14.380" v="1290" actId="14826"/>
          <ac:picMkLst>
            <pc:docMk/>
            <pc:sldMk cId="4083681275" sldId="275"/>
            <ac:picMk id="15" creationId="{EB39338C-9CA8-1D4A-ABB7-3D7616EC9F9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I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FD1B8-1F98-C446-B515-39B5C96860EF}" type="datetimeFigureOut">
              <a:rPr lang="de-IT" smtClean="0"/>
              <a:t>22.10.20</a:t>
            </a:fld>
            <a:endParaRPr lang="de-I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I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I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6DD80-8C9D-904D-BD38-B2D3F9E32081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42718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I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6DD80-8C9D-904D-BD38-B2D3F9E32081}" type="slidenum">
              <a:rPr lang="de-IT" smtClean="0"/>
              <a:t>4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80801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16A82-0CCA-9440-B47B-12CD1E0B3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D4E1C6-A9F7-E847-9C45-7EE345A75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2137EA-1565-B446-B00B-538922A9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B816-8A72-1B46-A0CB-E0F154FD8F9A}" type="datetimeFigureOut">
              <a:rPr lang="de-IT" smtClean="0"/>
              <a:t>22.10.20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8B6654-DF15-BB49-8BBE-DAFA9A1F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123819-6A3E-4F46-A6E0-644E305BA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F75B-3623-264B-A184-56420F20E4F7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798035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E6E3E-3222-C146-8001-E50146DC0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73768D6-6218-684D-AEBA-2F7443278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8306F-4DEA-9046-A16F-D2379239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B816-8A72-1B46-A0CB-E0F154FD8F9A}" type="datetimeFigureOut">
              <a:rPr lang="de-IT" smtClean="0"/>
              <a:t>22.10.20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C055D7-ED42-3548-BDC4-9E740B549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42E368-305C-9C4B-9464-054FFEE0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F75B-3623-264B-A184-56420F20E4F7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878784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94490BD-56FD-AD40-801B-29A3F7A8B5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FEB2B15-E07C-E74E-AC12-A4F6AEB712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D82651-9498-D844-9410-847DF4C9A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B816-8A72-1B46-A0CB-E0F154FD8F9A}" type="datetimeFigureOut">
              <a:rPr lang="de-IT" smtClean="0"/>
              <a:t>22.10.20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1F6275-CC28-374C-AAFE-04A25C09B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ACCFBD-3D26-4941-95AE-2D0375E9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F75B-3623-264B-A184-56420F20E4F7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86661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7F66FA-67AC-1B45-8C95-453FCB6E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3FAA99-1553-1649-8511-48D5B95C3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056620-B0B7-634F-AB77-B052749A1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B816-8A72-1B46-A0CB-E0F154FD8F9A}" type="datetimeFigureOut">
              <a:rPr lang="de-IT" smtClean="0"/>
              <a:t>22.10.20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F70069-8ED3-FE46-9CF5-7E028962D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A3F375-89EC-F144-80A9-13A102CAF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F75B-3623-264B-A184-56420F20E4F7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704373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3D34E-8044-B24D-AA65-A0D1607EE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CB87D4-9414-1741-881C-B041C6D23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25E410-FBE5-8C45-B77B-C4F9D296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B816-8A72-1B46-A0CB-E0F154FD8F9A}" type="datetimeFigureOut">
              <a:rPr lang="de-IT" smtClean="0"/>
              <a:t>22.10.20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167545-9050-5540-8252-D7B1E30C1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CB8352-90E6-644A-88B4-46746699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F75B-3623-264B-A184-56420F20E4F7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0745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0A43CC-C588-7449-9BE9-A4C5C92B4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6DC2AE-9CC3-6245-AF31-6A402D9FA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C9EDF2D-DBF2-6F4D-BEA4-81CB05C2C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38D84D-DD2A-4148-B523-520871C06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B816-8A72-1B46-A0CB-E0F154FD8F9A}" type="datetimeFigureOut">
              <a:rPr lang="de-IT" smtClean="0"/>
              <a:t>22.10.20</a:t>
            </a:fld>
            <a:endParaRPr lang="de-I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51EF5D-40C1-A84C-B507-F8A2EE74C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A33486-E714-E241-ADDC-1E43AC485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F75B-3623-264B-A184-56420F20E4F7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4072724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F433CB-4D0D-7A47-895D-DD0C7DAE7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8914CB-CD7F-0846-BEF6-FA3246401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9DBE79B-506E-0F48-81FE-E18A7FFDE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A5C4EE5-0457-2948-B926-3ECBBA16BC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492B88C-E98B-7349-A649-8A81201C3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0B8AA76-33A0-DA47-B443-111511258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B816-8A72-1B46-A0CB-E0F154FD8F9A}" type="datetimeFigureOut">
              <a:rPr lang="de-IT" smtClean="0"/>
              <a:t>22.10.20</a:t>
            </a:fld>
            <a:endParaRPr lang="de-I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F99847-838D-4F45-96CA-9C0B1E087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3CC229-7484-C84A-826C-151513C0C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F75B-3623-264B-A184-56420F20E4F7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768587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7C943A-7DD2-5F46-9FD7-37A1D5FF7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90EB399-65C7-FC46-BCDC-16156F0A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B816-8A72-1B46-A0CB-E0F154FD8F9A}" type="datetimeFigureOut">
              <a:rPr lang="de-IT" smtClean="0"/>
              <a:t>22.10.20</a:t>
            </a:fld>
            <a:endParaRPr lang="de-I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16609D-DCD3-A748-8151-9230C3A5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DF94C3-4CC7-E847-9A7C-E1580874F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F75B-3623-264B-A184-56420F20E4F7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61501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CFB418C-BA72-864D-8721-9BE7DD151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B816-8A72-1B46-A0CB-E0F154FD8F9A}" type="datetimeFigureOut">
              <a:rPr lang="de-IT" smtClean="0"/>
              <a:t>22.10.20</a:t>
            </a:fld>
            <a:endParaRPr lang="de-I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17A928-DB56-9141-8CC2-7097AFFF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AB4EC7-4780-4244-96DF-9F90D9DC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F75B-3623-264B-A184-56420F20E4F7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66634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B79CE-0955-F94D-A13D-105C8F8CB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2FEEB-274F-2048-AC14-0004166CF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2F361D-C00F-6C4F-BCAC-D323B5D6E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F33EC9-20FE-4E47-AFF7-F185C2A3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B816-8A72-1B46-A0CB-E0F154FD8F9A}" type="datetimeFigureOut">
              <a:rPr lang="de-IT" smtClean="0"/>
              <a:t>22.10.20</a:t>
            </a:fld>
            <a:endParaRPr lang="de-I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773C52-5F96-B04B-851E-2CE1F2B3A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3F2CE0-CEE2-3043-80FB-11FB22F85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F75B-3623-264B-A184-56420F20E4F7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62271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D6D47-87DD-1C47-8725-865A59FDA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06301DD-6E3F-314E-B599-3E7958F333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I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5B0940-C929-C344-A659-03456C851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73BEFF-5E80-8145-B656-97908CADB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B816-8A72-1B46-A0CB-E0F154FD8F9A}" type="datetimeFigureOut">
              <a:rPr lang="de-IT" smtClean="0"/>
              <a:t>22.10.20</a:t>
            </a:fld>
            <a:endParaRPr lang="de-I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FED4A8-6C41-E843-B3E0-0CE157B12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5E3D08-CFBA-E947-A3E6-C8D13162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4F75B-3623-264B-A184-56420F20E4F7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751171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A651E81-29C6-A64E-9054-EA35EB61A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616BBB-8BC3-964B-8D9A-BA8BF489E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D06A29-3767-FD45-B9E4-8DDC25A22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0B816-8A72-1B46-A0CB-E0F154FD8F9A}" type="datetimeFigureOut">
              <a:rPr lang="de-IT" smtClean="0"/>
              <a:t>22.10.20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1F5F54-15EF-A84E-B8B8-A71B92E13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DD3476-D166-864A-B520-7A463B51A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4F75B-3623-264B-A184-56420F20E4F7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184525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up-trophy-award-sport-profit-1015644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4DB479-E263-9C4D-8A3C-8A46BD5E3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IT" dirty="0"/>
              <a:t>Tentative for a local GWL model for Indonesia Peatlands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3D68D97-98DB-AD4F-A2CB-80E1A71C1D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IT" dirty="0"/>
              <a:t>---</a:t>
            </a:r>
          </a:p>
          <a:p>
            <a:r>
              <a:rPr lang="de-IT" dirty="0"/>
              <a:t>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3397451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17971E-0B81-6A40-87BB-36756D0A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IT" dirty="0"/>
              <a:t>Results (focusing on RMSE for station selection rather than pearson‘s r)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70507BE9-C14E-8544-A114-6B2CA71E02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652789"/>
              </p:ext>
            </p:extLst>
          </p:nvPr>
        </p:nvGraphicFramePr>
        <p:xfrm>
          <a:off x="988292" y="3770846"/>
          <a:ext cx="84124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24025075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25058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684075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0908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R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R 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R 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6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IT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7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IT" dirty="0"/>
                        <a:t>Model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0.78 +- 0.01 (95%)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3967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F2CEF2AB-9BAE-E24B-ADAD-7F47B143F137}"/>
              </a:ext>
            </a:extLst>
          </p:cNvPr>
          <p:cNvSpPr txBox="1"/>
          <p:nvPr/>
        </p:nvSpPr>
        <p:spPr>
          <a:xfrm>
            <a:off x="1080656" y="1815302"/>
            <a:ext cx="730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IT" dirty="0"/>
              <a:t>Model 4: 29/37 stations, 100 runs, TH on RMSE &lt; 0.25 on test table 2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03A39900-6ACA-B242-A142-A165B1F9C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493825"/>
              </p:ext>
            </p:extLst>
          </p:nvPr>
        </p:nvGraphicFramePr>
        <p:xfrm>
          <a:off x="988292" y="5082253"/>
          <a:ext cx="8412480" cy="1257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91768894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1597288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8089404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36000727"/>
                    </a:ext>
                  </a:extLst>
                </a:gridCol>
              </a:tblGrid>
              <a:tr h="419128">
                <a:tc>
                  <a:txBody>
                    <a:bodyPr/>
                    <a:lstStyle/>
                    <a:p>
                      <a:endParaRPr lang="de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RMSE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RMSE 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RMSE 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410925"/>
                  </a:ext>
                </a:extLst>
              </a:tr>
              <a:tr h="419128">
                <a:tc>
                  <a:txBody>
                    <a:bodyPr/>
                    <a:lstStyle/>
                    <a:p>
                      <a:r>
                        <a:rPr lang="de-IT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367548"/>
                  </a:ext>
                </a:extLst>
              </a:tr>
              <a:tr h="419128">
                <a:tc>
                  <a:txBody>
                    <a:bodyPr/>
                    <a:lstStyle/>
                    <a:p>
                      <a:r>
                        <a:rPr lang="de-IT" dirty="0"/>
                        <a:t>Model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0.24 +- 0.01 (95%)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908355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7E91048-6658-F745-ABFD-76F14C6B2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331826"/>
              </p:ext>
            </p:extLst>
          </p:nvPr>
        </p:nvGraphicFramePr>
        <p:xfrm>
          <a:off x="988292" y="2309248"/>
          <a:ext cx="841248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63173604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5411132"/>
                    </a:ext>
                  </a:extLst>
                </a:gridCol>
                <a:gridCol w="2128058">
                  <a:extLst>
                    <a:ext uri="{9D8B030D-6E8A-4147-A177-3AD203B41FA5}">
                      <a16:colId xmlns:a16="http://schemas.microsoft.com/office/drawing/2014/main" val="4192297706"/>
                    </a:ext>
                  </a:extLst>
                </a:gridCol>
                <a:gridCol w="2078182">
                  <a:extLst>
                    <a:ext uri="{9D8B030D-6E8A-4147-A177-3AD203B41FA5}">
                      <a16:colId xmlns:a16="http://schemas.microsoft.com/office/drawing/2014/main" val="4041229840"/>
                    </a:ext>
                  </a:extLst>
                </a:gridCol>
              </a:tblGrid>
              <a:tr h="182459">
                <a:tc>
                  <a:txBody>
                    <a:bodyPr/>
                    <a:lstStyle/>
                    <a:p>
                      <a:endParaRPr lang="de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</a:t>
                      </a:r>
                      <a:r>
                        <a:rPr lang="de-IT" dirty="0"/>
                        <a:t>amples min (train/test)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</a:t>
                      </a:r>
                      <a:r>
                        <a:rPr lang="de-IT" dirty="0"/>
                        <a:t>amples mean (train/test)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</a:t>
                      </a:r>
                      <a:r>
                        <a:rPr lang="de-IT" dirty="0"/>
                        <a:t>amples max(train/test)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634524"/>
                  </a:ext>
                </a:extLst>
              </a:tr>
              <a:tr h="184993">
                <a:tc>
                  <a:txBody>
                    <a:bodyPr/>
                    <a:lstStyle/>
                    <a:p>
                      <a:r>
                        <a:rPr lang="de-IT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722/130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796/205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872/280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585440"/>
                  </a:ext>
                </a:extLst>
              </a:tr>
              <a:tr h="184993">
                <a:tc>
                  <a:txBody>
                    <a:bodyPr/>
                    <a:lstStyle/>
                    <a:p>
                      <a:r>
                        <a:rPr lang="de-IT" dirty="0"/>
                        <a:t>Model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951/224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1090/307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1174/447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6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80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78267-9259-FE47-8124-6E490DD3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IT" dirty="0"/>
              <a:t>Model 4</a:t>
            </a:r>
          </a:p>
        </p:txBody>
      </p:sp>
      <p:pic>
        <p:nvPicPr>
          <p:cNvPr id="5" name="Inhaltsplatzhalter 4" descr="Ein Bild, das Tasse, Tisch enthält.&#10;&#10;Automatisch generierte Beschreibung">
            <a:extLst>
              <a:ext uri="{FF2B5EF4-FFF2-40B4-BE49-F238E27FC236}">
                <a16:creationId xmlns:a16="http://schemas.microsoft.com/office/drawing/2014/main" id="{4C0DA711-5BA5-9F40-8BBA-BB296AD31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64000" y="1269206"/>
            <a:ext cx="4064000" cy="4064000"/>
          </a:xfrm>
        </p:spPr>
      </p:pic>
    </p:spTree>
    <p:extLst>
      <p:ext uri="{BB962C8B-B14F-4D97-AF65-F5344CB8AC3E}">
        <p14:creationId xmlns:p14="http://schemas.microsoft.com/office/powerpoint/2010/main" val="2770853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3AF55D-B342-8A44-882B-41465404E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6423"/>
            <a:ext cx="10515600" cy="1114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dirty="0"/>
              <a:t>Location of 37 calibration stations</a:t>
            </a:r>
            <a:br>
              <a:rPr lang="en-US" sz="5200" dirty="0"/>
            </a:br>
            <a:r>
              <a:rPr lang="en-US" sz="2200" dirty="0">
                <a:sym typeface="Wingdings" pitchFamily="2" charset="2"/>
              </a:rPr>
              <a:t> well distributed</a:t>
            </a:r>
            <a:endParaRPr lang="en-US" sz="2200" dirty="0"/>
          </a:p>
        </p:txBody>
      </p:sp>
      <p:pic>
        <p:nvPicPr>
          <p:cNvPr id="5" name="Inhaltsplatzhalter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3395ECC-9C4B-3945-A3DE-C070F56E3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69" b="8869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29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985A5D-F625-C649-8035-FE5835E75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de-IT" sz="4000" dirty="0"/>
              <a:t>Repitition of Experiment 1 with 37 stations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E41EA8-BF41-481E-84BA-B7AA7FB75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r>
              <a:rPr lang="en-US" sz="2000" dirty="0"/>
              <a:t>Leave one station out cross-validation</a:t>
            </a:r>
          </a:p>
          <a:p>
            <a:endParaRPr lang="en-US" sz="2000" dirty="0"/>
          </a:p>
          <a:p>
            <a:r>
              <a:rPr lang="en-US" sz="2000" dirty="0"/>
              <a:t>Mean r = 0.86  </a:t>
            </a:r>
          </a:p>
        </p:txBody>
      </p:sp>
      <p:pic>
        <p:nvPicPr>
          <p:cNvPr id="5" name="Inhaltsplatzhalter 4" descr="Ein Bild, das sitzend enthält.&#10;&#10;Automatisch generierte Beschreibung">
            <a:extLst>
              <a:ext uri="{FF2B5EF4-FFF2-40B4-BE49-F238E27FC236}">
                <a16:creationId xmlns:a16="http://schemas.microsoft.com/office/drawing/2014/main" id="{E6DA702C-C01F-BA47-AB49-3704EEDD2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" b="3985"/>
          <a:stretch/>
        </p:blipFill>
        <p:spPr>
          <a:xfrm>
            <a:off x="5209309" y="-859628"/>
            <a:ext cx="8081817" cy="77176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12244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5D119647-AF71-6D48-84F0-CE7BE8E6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 fontScale="90000"/>
          </a:bodyPr>
          <a:lstStyle/>
          <a:p>
            <a:r>
              <a:rPr lang="de-IT" sz="4000" dirty="0"/>
              <a:t>Repitition of Experiment 2 with remaining stations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8495F24-B235-454B-810B-99EFDCA62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Model from all 37 good stations, tested on each of the other station</a:t>
            </a:r>
          </a:p>
          <a:p>
            <a:endParaRPr lang="en-US" sz="2000" dirty="0"/>
          </a:p>
          <a:p>
            <a:r>
              <a:rPr lang="en-US" sz="2000" dirty="0"/>
              <a:t>Mean r = 0.61</a:t>
            </a:r>
          </a:p>
          <a:p>
            <a:r>
              <a:rPr lang="en-US" sz="2000" dirty="0"/>
              <a:t>Mean RMSE = 0.58 </a:t>
            </a:r>
          </a:p>
          <a:p>
            <a:endParaRPr lang="en-US" sz="2000" dirty="0"/>
          </a:p>
          <a:p>
            <a:r>
              <a:rPr lang="en-US" sz="2000" dirty="0"/>
              <a:t>Possible reasons for lower accuracy:</a:t>
            </a:r>
          </a:p>
          <a:p>
            <a:pPr lvl="1"/>
            <a:r>
              <a:rPr lang="en-US" sz="1600" dirty="0"/>
              <a:t>Stations under vegetation (no sensitivity for Sentinel-1 to soil moisture)</a:t>
            </a:r>
          </a:p>
          <a:p>
            <a:pPr lvl="1"/>
            <a:r>
              <a:rPr lang="en-US" sz="1600" dirty="0"/>
              <a:t>Stations somehow do not represent the wider area (e.g. near to rivers/channels)</a:t>
            </a:r>
          </a:p>
        </p:txBody>
      </p:sp>
      <p:pic>
        <p:nvPicPr>
          <p:cNvPr id="5" name="Inhaltsplatzhalter 4" descr="Ein Bild, das Essen enthält.&#10;&#10;Automatisch generierte Beschreibung">
            <a:extLst>
              <a:ext uri="{FF2B5EF4-FFF2-40B4-BE49-F238E27FC236}">
                <a16:creationId xmlns:a16="http://schemas.microsoft.com/office/drawing/2014/main" id="{01BD53F6-0FD8-E247-84C6-B14848F07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9" b="2297"/>
          <a:stretch/>
        </p:blipFill>
        <p:spPr>
          <a:xfrm>
            <a:off x="5209310" y="-637461"/>
            <a:ext cx="8047446" cy="768480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73200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628FFA-3609-9A4F-B5C2-F26207D9A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96" y="357188"/>
            <a:ext cx="3785513" cy="1514476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dirty="0"/>
              <a:t>First local map</a:t>
            </a:r>
          </a:p>
        </p:txBody>
      </p:sp>
      <p:pic>
        <p:nvPicPr>
          <p:cNvPr id="5" name="Inhaltsplatzhalter 4" descr="Ein Bild, das Essen enthält.&#10;&#10;Automatisch generierte Beschreibung">
            <a:extLst>
              <a:ext uri="{FF2B5EF4-FFF2-40B4-BE49-F238E27FC236}">
                <a16:creationId xmlns:a16="http://schemas.microsoft.com/office/drawing/2014/main" id="{F0C0C78F-59D1-7345-A629-52A3D1FE2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1" r="8633" b="2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92CADE1-FCA9-1443-AB3F-FC6C8BBEBA77}"/>
              </a:ext>
            </a:extLst>
          </p:cNvPr>
          <p:cNvSpPr txBox="1"/>
          <p:nvPr/>
        </p:nvSpPr>
        <p:spPr>
          <a:xfrm>
            <a:off x="611995" y="3043238"/>
            <a:ext cx="3531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L</a:t>
            </a:r>
            <a:r>
              <a:rPr lang="de-IT" dirty="0"/>
              <a:t>ocal phenomena to understand (maybe precipitation?)</a:t>
            </a:r>
          </a:p>
          <a:p>
            <a:pPr marL="285750" indent="-285750">
              <a:buFontTx/>
              <a:buChar char="-"/>
            </a:pPr>
            <a:r>
              <a:rPr lang="de-DE" dirty="0"/>
              <a:t>M</a:t>
            </a:r>
            <a:r>
              <a:rPr lang="de-IT" dirty="0"/>
              <a:t>asking of areas where S1 is limited</a:t>
            </a:r>
          </a:p>
        </p:txBody>
      </p:sp>
    </p:spTree>
    <p:extLst>
      <p:ext uri="{BB962C8B-B14F-4D97-AF65-F5344CB8AC3E}">
        <p14:creationId xmlns:p14="http://schemas.microsoft.com/office/powerpoint/2010/main" val="4135481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F8013-4717-074C-80E0-FC0618C9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IT" dirty="0"/>
              <a:t>Creation of time-series on PHU level</a:t>
            </a:r>
            <a:br>
              <a:rPr lang="de-IT" dirty="0"/>
            </a:br>
            <a:r>
              <a:rPr lang="de-IT" sz="2000" dirty="0"/>
              <a:t>South Kalimantan – Sungai Sebangau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FAEA5C-3B92-684D-9E22-4ACE42158941}"/>
              </a:ext>
            </a:extLst>
          </p:cNvPr>
          <p:cNvSpPr txBox="1"/>
          <p:nvPr/>
        </p:nvSpPr>
        <p:spPr>
          <a:xfrm>
            <a:off x="-1" y="5934670"/>
            <a:ext cx="6096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</a:t>
            </a:r>
            <a:r>
              <a:rPr lang="de-IT" dirty="0"/>
              <a:t>ime-series animation of mean values of the PHU (with 5-95th percentile area) in blue and mean values of all „</a:t>
            </a:r>
            <a:r>
              <a:rPr lang="de-IT" dirty="0">
                <a:solidFill>
                  <a:schemeClr val="accent6"/>
                </a:solidFill>
              </a:rPr>
              <a:t>good</a:t>
            </a:r>
            <a:r>
              <a:rPr lang="de-IT" dirty="0"/>
              <a:t>“ stations within that PHU in orange (with 5th to 95th percentile area)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CC11DE-B9FD-9241-9866-92ADCD4DB24F}"/>
              </a:ext>
            </a:extLst>
          </p:cNvPr>
          <p:cNvSpPr txBox="1"/>
          <p:nvPr/>
        </p:nvSpPr>
        <p:spPr>
          <a:xfrm>
            <a:off x="9369424" y="5934670"/>
            <a:ext cx="307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Location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stations</a:t>
            </a:r>
            <a:endParaRPr lang="de-DE" dirty="0"/>
          </a:p>
          <a:p>
            <a:r>
              <a:rPr lang="de-DE" dirty="0"/>
              <a:t>(</a:t>
            </a:r>
            <a:r>
              <a:rPr lang="de-DE" dirty="0" err="1">
                <a:solidFill>
                  <a:schemeClr val="accent6"/>
                </a:solidFill>
              </a:rPr>
              <a:t>good</a:t>
            </a:r>
            <a:r>
              <a:rPr lang="de-DE" dirty="0">
                <a:solidFill>
                  <a:schemeClr val="accent6"/>
                </a:solidFill>
              </a:rPr>
              <a:t> &amp; </a:t>
            </a:r>
            <a:r>
              <a:rPr lang="de-DE" dirty="0" err="1">
                <a:solidFill>
                  <a:srgbClr val="FF0000"/>
                </a:solidFill>
              </a:rPr>
              <a:t>bad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)</a:t>
            </a:r>
            <a:endParaRPr lang="de-IT" dirty="0"/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EB39338C-9CA8-1D4A-ABB7-3D7616EC9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204" y="1507230"/>
            <a:ext cx="8702676" cy="4351338"/>
          </a:xfr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D7AC71C3-428F-CA4C-91AA-82DEA6DE44A4}"/>
              </a:ext>
            </a:extLst>
          </p:cNvPr>
          <p:cNvSpPr txBox="1"/>
          <p:nvPr/>
        </p:nvSpPr>
        <p:spPr>
          <a:xfrm>
            <a:off x="6192837" y="5934670"/>
            <a:ext cx="307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Pixel-</a:t>
            </a:r>
            <a:r>
              <a:rPr lang="de-DE" dirty="0" err="1"/>
              <a:t>based</a:t>
            </a:r>
            <a:r>
              <a:rPr lang="de-DE" dirty="0"/>
              <a:t> GWL </a:t>
            </a:r>
            <a:r>
              <a:rPr lang="de-DE" dirty="0" err="1"/>
              <a:t>map</a:t>
            </a:r>
            <a:r>
              <a:rPr lang="de-DE" dirty="0"/>
              <a:t> (100m)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 </a:t>
            </a:r>
            <a:endParaRPr lang="de-IT" dirty="0"/>
          </a:p>
        </p:txBody>
      </p:sp>
      <p:pic>
        <p:nvPicPr>
          <p:cNvPr id="18" name="Grafik 17" descr="Ein Bild, das Kuchen, Licht, Tisch, sitzend enthält.&#10;&#10;Automatisch generierte Beschreibung">
            <a:extLst>
              <a:ext uri="{FF2B5EF4-FFF2-40B4-BE49-F238E27FC236}">
                <a16:creationId xmlns:a16="http://schemas.microsoft.com/office/drawing/2014/main" id="{69B47368-3106-AF45-A9E8-0F49D0426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424" y="1507230"/>
            <a:ext cx="2344612" cy="405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36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F8013-4717-074C-80E0-FC0618C9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IT" dirty="0"/>
              <a:t>Creation of time-series on PHU level</a:t>
            </a:r>
            <a:br>
              <a:rPr lang="de-IT" dirty="0"/>
            </a:br>
            <a:r>
              <a:rPr lang="de-IT" sz="2000" dirty="0"/>
              <a:t>South Kalimantan – Sungai Sebangau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FAEA5C-3B92-684D-9E22-4ACE42158941}"/>
              </a:ext>
            </a:extLst>
          </p:cNvPr>
          <p:cNvSpPr txBox="1"/>
          <p:nvPr/>
        </p:nvSpPr>
        <p:spPr>
          <a:xfrm>
            <a:off x="-1" y="5934670"/>
            <a:ext cx="6096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</a:t>
            </a:r>
            <a:r>
              <a:rPr lang="de-IT" dirty="0"/>
              <a:t>ime-series animation of mean values of the PHU (with 5-95th percentile area) in blue and mean values of </a:t>
            </a:r>
            <a:r>
              <a:rPr lang="de-IT" b="1" dirty="0"/>
              <a:t>all</a:t>
            </a:r>
            <a:r>
              <a:rPr lang="de-IT" dirty="0"/>
              <a:t> stations within that PHU in orange (with 5th to 95th percentile area)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CC11DE-B9FD-9241-9866-92ADCD4DB24F}"/>
              </a:ext>
            </a:extLst>
          </p:cNvPr>
          <p:cNvSpPr txBox="1"/>
          <p:nvPr/>
        </p:nvSpPr>
        <p:spPr>
          <a:xfrm>
            <a:off x="9369424" y="5934670"/>
            <a:ext cx="307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Location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stations</a:t>
            </a:r>
            <a:endParaRPr lang="de-DE" dirty="0"/>
          </a:p>
          <a:p>
            <a:r>
              <a:rPr lang="de-DE" dirty="0"/>
              <a:t>(</a:t>
            </a:r>
            <a:r>
              <a:rPr lang="de-DE" dirty="0" err="1">
                <a:solidFill>
                  <a:schemeClr val="accent6"/>
                </a:solidFill>
              </a:rPr>
              <a:t>good</a:t>
            </a:r>
            <a:r>
              <a:rPr lang="de-DE" dirty="0">
                <a:solidFill>
                  <a:schemeClr val="accent6"/>
                </a:solidFill>
              </a:rPr>
              <a:t> &amp; </a:t>
            </a:r>
            <a:r>
              <a:rPr lang="de-DE" dirty="0" err="1">
                <a:solidFill>
                  <a:srgbClr val="FF0000"/>
                </a:solidFill>
              </a:rPr>
              <a:t>bad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)</a:t>
            </a:r>
            <a:endParaRPr lang="de-IT" dirty="0"/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EB39338C-9CA8-1D4A-ABB7-3D7616EC9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4204" y="1507230"/>
            <a:ext cx="8702676" cy="4351338"/>
          </a:xfr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D7AC71C3-428F-CA4C-91AA-82DEA6DE44A4}"/>
              </a:ext>
            </a:extLst>
          </p:cNvPr>
          <p:cNvSpPr txBox="1"/>
          <p:nvPr/>
        </p:nvSpPr>
        <p:spPr>
          <a:xfrm>
            <a:off x="6192837" y="5934670"/>
            <a:ext cx="307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Pixel-</a:t>
            </a:r>
            <a:r>
              <a:rPr lang="de-DE" dirty="0" err="1"/>
              <a:t>based</a:t>
            </a:r>
            <a:r>
              <a:rPr lang="de-DE" dirty="0"/>
              <a:t> GWL </a:t>
            </a:r>
            <a:r>
              <a:rPr lang="de-DE" dirty="0" err="1"/>
              <a:t>map</a:t>
            </a:r>
            <a:r>
              <a:rPr lang="de-DE" dirty="0"/>
              <a:t> (100m)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 </a:t>
            </a:r>
            <a:endParaRPr lang="de-IT" dirty="0"/>
          </a:p>
        </p:txBody>
      </p:sp>
      <p:pic>
        <p:nvPicPr>
          <p:cNvPr id="18" name="Grafik 17" descr="Ein Bild, das Kuchen, Licht, Tisch, sitzend enthält.&#10;&#10;Automatisch generierte Beschreibung">
            <a:extLst>
              <a:ext uri="{FF2B5EF4-FFF2-40B4-BE49-F238E27FC236}">
                <a16:creationId xmlns:a16="http://schemas.microsoft.com/office/drawing/2014/main" id="{69B47368-3106-AF45-A9E8-0F49D0426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424" y="1507230"/>
            <a:ext cx="2344612" cy="405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81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DF8013-4717-074C-80E0-FC0618C9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IT" dirty="0"/>
              <a:t>Creation of time-series on PHU level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5B8A590-F1EB-2F43-86E5-A00EB808C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</a:t>
            </a:r>
            <a:r>
              <a:rPr lang="de-IT" dirty="0"/>
              <a:t>eneral following trends of seasons/field data</a:t>
            </a:r>
          </a:p>
          <a:p>
            <a:r>
              <a:rPr lang="de-DE" dirty="0"/>
              <a:t>O</a:t>
            </a:r>
            <a:r>
              <a:rPr lang="de-IT" dirty="0"/>
              <a:t>bservation </a:t>
            </a:r>
            <a:r>
              <a:rPr lang="de-IT" dirty="0">
                <a:sym typeface="Wingdings" pitchFamily="2" charset="2"/>
              </a:rPr>
              <a:t></a:t>
            </a:r>
            <a:r>
              <a:rPr lang="de-IT" dirty="0"/>
              <a:t> no steep downwards trend for September 2020</a:t>
            </a:r>
          </a:p>
          <a:p>
            <a:r>
              <a:rPr lang="de-DE" dirty="0"/>
              <a:t>W</a:t>
            </a:r>
            <a:r>
              <a:rPr lang="de-IT" dirty="0"/>
              <a:t>hen using all stations, field measurements go up </a:t>
            </a:r>
            <a:r>
              <a:rPr lang="de-IT" dirty="0">
                <a:sym typeface="Wingdings" pitchFamily="2" charset="2"/>
              </a:rPr>
              <a:t> indicates stations near to rivers/channels?</a:t>
            </a:r>
            <a:endParaRPr lang="de-IT" dirty="0"/>
          </a:p>
          <a:p>
            <a:pPr marL="0" indent="0">
              <a:buNone/>
            </a:pPr>
            <a:endParaRPr lang="de-IT" dirty="0"/>
          </a:p>
        </p:txBody>
      </p:sp>
    </p:spTree>
    <p:extLst>
      <p:ext uri="{BB962C8B-B14F-4D97-AF65-F5344CB8AC3E}">
        <p14:creationId xmlns:p14="http://schemas.microsoft.com/office/powerpoint/2010/main" val="1354051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A6BD1B-F860-1441-BFAD-8600FAA3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IT" dirty="0"/>
              <a:t>Conclusions &amp; Next steps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2D3233-3A1B-394A-9F2C-047E61408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dedicated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GWL</a:t>
            </a:r>
          </a:p>
          <a:p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assess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overfitting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bad</a:t>
            </a:r>
            <a:endParaRPr lang="de-DE" dirty="0"/>
          </a:p>
          <a:p>
            <a:r>
              <a:rPr lang="de-DE" dirty="0"/>
              <a:t>More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endParaRPr lang="de-IT" dirty="0"/>
          </a:p>
          <a:p>
            <a:r>
              <a:rPr lang="de-IT" dirty="0"/>
              <a:t>Masking of areas where algorithm is not working (e.g. under densely vegetated areas)</a:t>
            </a:r>
          </a:p>
          <a:p>
            <a:r>
              <a:rPr lang="de-DE" dirty="0"/>
              <a:t>R</a:t>
            </a:r>
            <a:r>
              <a:rPr lang="de-IT" dirty="0"/>
              <a:t>e-iterate model for visual assessment </a:t>
            </a:r>
          </a:p>
          <a:p>
            <a:r>
              <a:rPr lang="de-DE" dirty="0"/>
              <a:t>V</a:t>
            </a:r>
            <a:r>
              <a:rPr lang="de-IT" dirty="0"/>
              <a:t>isual comparison to pysmm product</a:t>
            </a:r>
          </a:p>
          <a:p>
            <a:r>
              <a:rPr lang="de-IT" dirty="0"/>
              <a:t>Create data for NASA/Maryland stations &amp; let them validate</a:t>
            </a:r>
          </a:p>
          <a:p>
            <a:r>
              <a:rPr lang="de-IT" dirty="0"/>
              <a:t>Create data for LORA stations and validate</a:t>
            </a:r>
          </a:p>
          <a:p>
            <a:endParaRPr lang="de-IT" dirty="0"/>
          </a:p>
        </p:txBody>
      </p:sp>
    </p:spTree>
    <p:extLst>
      <p:ext uri="{BB962C8B-B14F-4D97-AF65-F5344CB8AC3E}">
        <p14:creationId xmlns:p14="http://schemas.microsoft.com/office/powerpoint/2010/main" val="2384712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50347-F68A-904B-B76A-6CC86384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IT" dirty="0"/>
              <a:t>Field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6AD2FF-9BA8-324F-AC6F-CA4B2AB97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IT" dirty="0"/>
              <a:t>88 stations:</a:t>
            </a:r>
          </a:p>
          <a:p>
            <a:pPr lvl="1"/>
            <a:r>
              <a:rPr lang="de-IT" dirty="0"/>
              <a:t>~39k samples</a:t>
            </a:r>
          </a:p>
          <a:p>
            <a:pPr lvl="1"/>
            <a:r>
              <a:rPr lang="de-DE" dirty="0" err="1"/>
              <a:t>r</a:t>
            </a:r>
            <a:r>
              <a:rPr lang="de-IT" dirty="0"/>
              <a:t>emoving nans </a:t>
            </a:r>
            <a:r>
              <a:rPr lang="de-IT" dirty="0">
                <a:sym typeface="Wingdings" pitchFamily="2" charset="2"/>
              </a:rPr>
              <a:t> </a:t>
            </a:r>
            <a:r>
              <a:rPr lang="de-IT" dirty="0"/>
              <a:t>~30k samples</a:t>
            </a:r>
          </a:p>
          <a:p>
            <a:pPr lvl="1"/>
            <a:r>
              <a:rPr lang="de-IT" dirty="0"/>
              <a:t>manual outlier removal </a:t>
            </a:r>
            <a:r>
              <a:rPr lang="de-IT" dirty="0">
                <a:sym typeface="Wingdings" pitchFamily="2" charset="2"/>
              </a:rPr>
              <a:t> 27k samples</a:t>
            </a:r>
          </a:p>
          <a:p>
            <a:pPr lvl="1"/>
            <a:r>
              <a:rPr lang="de-DE" dirty="0">
                <a:sym typeface="Wingdings" pitchFamily="2" charset="2"/>
              </a:rPr>
              <a:t>c</a:t>
            </a:r>
            <a:r>
              <a:rPr lang="de-IT" dirty="0">
                <a:sym typeface="Wingdings" pitchFamily="2" charset="2"/>
              </a:rPr>
              <a:t>oinciding S1 imagery  2533 samples</a:t>
            </a:r>
          </a:p>
          <a:p>
            <a:endParaRPr lang="de-IT" dirty="0">
              <a:sym typeface="Wingdings" pitchFamily="2" charset="2"/>
            </a:endParaRPr>
          </a:p>
          <a:p>
            <a:r>
              <a:rPr lang="de-IT" dirty="0">
                <a:sym typeface="Wingdings" pitchFamily="2" charset="2"/>
              </a:rPr>
              <a:t>25 stations after qualitative pre-selection</a:t>
            </a:r>
          </a:p>
          <a:p>
            <a:pPr lvl="1"/>
            <a:r>
              <a:rPr lang="de-DE" dirty="0">
                <a:sym typeface="Wingdings" pitchFamily="2" charset="2"/>
              </a:rPr>
              <a:t>C</a:t>
            </a:r>
            <a:r>
              <a:rPr lang="de-IT" dirty="0">
                <a:sym typeface="Wingdings" pitchFamily="2" charset="2"/>
              </a:rPr>
              <a:t>orrelation with pysmm product</a:t>
            </a:r>
          </a:p>
          <a:p>
            <a:pPr lvl="1"/>
            <a:r>
              <a:rPr lang="en-US" dirty="0"/>
              <a:t>Timespan covering as many dates as possible and trying to include wet and dry periods</a:t>
            </a:r>
            <a:endParaRPr lang="de-IT" sz="2000" dirty="0"/>
          </a:p>
          <a:p>
            <a:pPr lvl="1"/>
            <a:r>
              <a:rPr lang="en-US" dirty="0"/>
              <a:t>Try to avoid stations where field data (red line) seem to be faulty or not reliable</a:t>
            </a:r>
            <a:endParaRPr lang="de-IT" sz="2000" dirty="0"/>
          </a:p>
          <a:p>
            <a:pPr lvl="1"/>
            <a:r>
              <a:rPr lang="en-US" dirty="0"/>
              <a:t>Try to “visually” select those stations with similar trends, i.e. matching peaks and valleys between simulated and field data</a:t>
            </a:r>
          </a:p>
          <a:p>
            <a:pPr lvl="1"/>
            <a:r>
              <a:rPr lang="en-US" sz="2500" dirty="0">
                <a:sym typeface="Wingdings" pitchFamily="2" charset="2"/>
              </a:rPr>
              <a:t> </a:t>
            </a:r>
            <a:r>
              <a:rPr lang="en-US" sz="2500" dirty="0"/>
              <a:t>1002 samples</a:t>
            </a:r>
            <a:endParaRPr lang="de-IT" sz="2500" dirty="0"/>
          </a:p>
          <a:p>
            <a:pPr lvl="2"/>
            <a:endParaRPr lang="de-IT" dirty="0"/>
          </a:p>
        </p:txBody>
      </p:sp>
    </p:spTree>
    <p:extLst>
      <p:ext uri="{BB962C8B-B14F-4D97-AF65-F5344CB8AC3E}">
        <p14:creationId xmlns:p14="http://schemas.microsoft.com/office/powerpoint/2010/main" val="2658896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0">
            <a:extLst>
              <a:ext uri="{FF2B5EF4-FFF2-40B4-BE49-F238E27FC236}">
                <a16:creationId xmlns:a16="http://schemas.microsoft.com/office/drawing/2014/main" id="{FAE20B95-8E94-1447-BCB9-1733ABD402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2691" y="157018"/>
            <a:ext cx="8497454" cy="65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68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68FD10-E0EF-344D-86E0-1FDD4E89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IT" dirty="0"/>
              <a:t>Satellite and Model data – predictors of GWL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AE14BB-7BA2-D240-9F31-3E993CDFC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003" y="2128839"/>
            <a:ext cx="11087460" cy="4429124"/>
          </a:xfrm>
        </p:spPr>
        <p:txBody>
          <a:bodyPr>
            <a:normAutofit fontScale="62500" lnSpcReduction="20000"/>
          </a:bodyPr>
          <a:lstStyle/>
          <a:p>
            <a:r>
              <a:rPr lang="de-IT" dirty="0"/>
              <a:t>Sentinel-1 (</a:t>
            </a:r>
            <a:r>
              <a:rPr lang="de-DE" dirty="0">
                <a:solidFill>
                  <a:schemeClr val="accent6"/>
                </a:solidFill>
              </a:rPr>
              <a:t>m</a:t>
            </a:r>
            <a:r>
              <a:rPr lang="de-IT" dirty="0">
                <a:solidFill>
                  <a:schemeClr val="accent6"/>
                </a:solidFill>
              </a:rPr>
              <a:t>t-speckled filtered, </a:t>
            </a:r>
            <a:r>
              <a:rPr lang="de-DE" dirty="0">
                <a:solidFill>
                  <a:srgbClr val="FF0000"/>
                </a:solidFill>
              </a:rPr>
              <a:t>t</a:t>
            </a:r>
            <a:r>
              <a:rPr lang="de-IT" dirty="0">
                <a:solidFill>
                  <a:srgbClr val="FF0000"/>
                </a:solidFill>
              </a:rPr>
              <a:t>errain flattened</a:t>
            </a:r>
            <a:r>
              <a:rPr lang="de-IT" dirty="0"/>
              <a:t>)</a:t>
            </a:r>
          </a:p>
          <a:p>
            <a:pPr lvl="1"/>
            <a:r>
              <a:rPr lang="de-IT" b="1" i="1" dirty="0">
                <a:solidFill>
                  <a:schemeClr val="accent6"/>
                </a:solidFill>
              </a:rPr>
              <a:t>VV, VH</a:t>
            </a:r>
            <a:r>
              <a:rPr lang="de-IT" b="1" i="1" dirty="0"/>
              <a:t>, </a:t>
            </a:r>
            <a:r>
              <a:rPr lang="de-IT" b="1" i="1" dirty="0">
                <a:solidFill>
                  <a:srgbClr val="FF0000"/>
                </a:solidFill>
              </a:rPr>
              <a:t>VV/VH ratio </a:t>
            </a:r>
            <a:r>
              <a:rPr lang="de-IT" dirty="0"/>
              <a:t>(in dB)</a:t>
            </a:r>
          </a:p>
          <a:p>
            <a:pPr lvl="1"/>
            <a:r>
              <a:rPr lang="de-IT" dirty="0">
                <a:solidFill>
                  <a:schemeClr val="accent6"/>
                </a:solidFill>
              </a:rPr>
              <a:t>mean, SD</a:t>
            </a:r>
            <a:r>
              <a:rPr lang="de-IT" dirty="0"/>
              <a:t>, </a:t>
            </a:r>
            <a:r>
              <a:rPr lang="de-IT" dirty="0">
                <a:solidFill>
                  <a:srgbClr val="FF0000"/>
                </a:solidFill>
              </a:rPr>
              <a:t>p5, p95 </a:t>
            </a:r>
            <a:r>
              <a:rPr lang="de-IT" dirty="0"/>
              <a:t>(in power) for same track over full S1 time-series for VV and VH</a:t>
            </a:r>
          </a:p>
          <a:p>
            <a:pPr lvl="1"/>
            <a:r>
              <a:rPr lang="de-IT" dirty="0">
                <a:solidFill>
                  <a:schemeClr val="accent6"/>
                </a:solidFill>
              </a:rPr>
              <a:t>mean, SD</a:t>
            </a:r>
            <a:r>
              <a:rPr lang="de-IT" dirty="0"/>
              <a:t>, </a:t>
            </a:r>
            <a:r>
              <a:rPr lang="de-IT" dirty="0">
                <a:solidFill>
                  <a:srgbClr val="FF0000"/>
                </a:solidFill>
              </a:rPr>
              <a:t>p5, p95 </a:t>
            </a:r>
            <a:r>
              <a:rPr lang="de-IT" dirty="0"/>
              <a:t>(in log) for same track over full S1 time-series for VV and VH</a:t>
            </a:r>
          </a:p>
          <a:p>
            <a:pPr lvl="1"/>
            <a:r>
              <a:rPr lang="de-IT" dirty="0">
                <a:solidFill>
                  <a:srgbClr val="FF0000"/>
                </a:solidFill>
              </a:rPr>
              <a:t>orbit direction</a:t>
            </a:r>
          </a:p>
          <a:p>
            <a:pPr lvl="1"/>
            <a:r>
              <a:rPr lang="de-IT" dirty="0">
                <a:solidFill>
                  <a:srgbClr val="FF0000"/>
                </a:solidFill>
              </a:rPr>
              <a:t>incidence angle, </a:t>
            </a:r>
            <a:r>
              <a:rPr lang="de-IT" dirty="0">
                <a:solidFill>
                  <a:schemeClr val="accent6"/>
                </a:solidFill>
              </a:rPr>
              <a:t>local incidence angle</a:t>
            </a:r>
          </a:p>
          <a:p>
            <a:r>
              <a:rPr lang="de-IT" dirty="0"/>
              <a:t>GLDAS – Global Land Data Assimilation System:</a:t>
            </a:r>
          </a:p>
          <a:p>
            <a:pPr lvl="1"/>
            <a:r>
              <a:rPr lang="de-DE" b="1" i="1" dirty="0">
                <a:solidFill>
                  <a:schemeClr val="accent6"/>
                </a:solidFill>
              </a:rPr>
              <a:t>D</a:t>
            </a:r>
            <a:r>
              <a:rPr lang="de-IT" b="1" i="1" dirty="0">
                <a:solidFill>
                  <a:schemeClr val="accent6"/>
                </a:solidFill>
              </a:rPr>
              <a:t>aily soil moisture (upper 10cm)</a:t>
            </a:r>
          </a:p>
          <a:p>
            <a:pPr lvl="1"/>
            <a:r>
              <a:rPr lang="de-DE" b="1" i="1" dirty="0">
                <a:solidFill>
                  <a:srgbClr val="FF0000"/>
                </a:solidFill>
              </a:rPr>
              <a:t>C</a:t>
            </a:r>
            <a:r>
              <a:rPr lang="de-IT" b="1" i="1" dirty="0">
                <a:solidFill>
                  <a:srgbClr val="FF0000"/>
                </a:solidFill>
              </a:rPr>
              <a:t>umulative soil moisture for 3, 7 and 30 days (upper 10 cm) before measurement</a:t>
            </a:r>
          </a:p>
          <a:p>
            <a:r>
              <a:rPr lang="de-IT" dirty="0"/>
              <a:t>SRTM 30m DEM </a:t>
            </a:r>
          </a:p>
          <a:p>
            <a:pPr lvl="1"/>
            <a:r>
              <a:rPr lang="de-DE" dirty="0">
                <a:solidFill>
                  <a:schemeClr val="accent6"/>
                </a:solidFill>
              </a:rPr>
              <a:t>E</a:t>
            </a:r>
            <a:r>
              <a:rPr lang="de-IT" dirty="0">
                <a:solidFill>
                  <a:schemeClr val="accent6"/>
                </a:solidFill>
              </a:rPr>
              <a:t>levation, aspect, slope</a:t>
            </a:r>
          </a:p>
          <a:p>
            <a:r>
              <a:rPr lang="de-IT" dirty="0"/>
              <a:t>GPM – Global Precipitation measurement</a:t>
            </a:r>
          </a:p>
          <a:p>
            <a:pPr lvl="1"/>
            <a:r>
              <a:rPr lang="de-DE" b="1" i="1" dirty="0">
                <a:solidFill>
                  <a:srgbClr val="FF0000"/>
                </a:solidFill>
              </a:rPr>
              <a:t>D</a:t>
            </a:r>
            <a:r>
              <a:rPr lang="de-IT" b="1" i="1" dirty="0">
                <a:solidFill>
                  <a:srgbClr val="FF0000"/>
                </a:solidFill>
              </a:rPr>
              <a:t>aily precipitation (coinciding with field measurement date)</a:t>
            </a:r>
          </a:p>
          <a:p>
            <a:pPr lvl="1"/>
            <a:r>
              <a:rPr lang="de-DE" b="1" i="1" dirty="0">
                <a:solidFill>
                  <a:srgbClr val="FF0000"/>
                </a:solidFill>
              </a:rPr>
              <a:t>C</a:t>
            </a:r>
            <a:r>
              <a:rPr lang="de-IT" b="1" i="1" dirty="0">
                <a:solidFill>
                  <a:srgbClr val="FF0000"/>
                </a:solidFill>
              </a:rPr>
              <a:t>umulative precipitation for 3, 7 and 30 days before measurement</a:t>
            </a:r>
          </a:p>
          <a:p>
            <a:r>
              <a:rPr lang="de-IT" dirty="0"/>
              <a:t>Landcover</a:t>
            </a:r>
          </a:p>
          <a:p>
            <a:pPr lvl="1"/>
            <a:r>
              <a:rPr lang="de-IT" dirty="0">
                <a:solidFill>
                  <a:schemeClr val="accent6"/>
                </a:solidFill>
              </a:rPr>
              <a:t>Globcover classes</a:t>
            </a:r>
          </a:p>
          <a:p>
            <a:r>
              <a:rPr lang="de-IT" b="1" dirty="0"/>
              <a:t>Total =  34 predictors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F31AAC3-9F22-7446-856E-6A9F095A608E}"/>
              </a:ext>
            </a:extLst>
          </p:cNvPr>
          <p:cNvSpPr txBox="1"/>
          <p:nvPr/>
        </p:nvSpPr>
        <p:spPr>
          <a:xfrm>
            <a:off x="8158163" y="1825624"/>
            <a:ext cx="3419834" cy="147732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 err="1"/>
              <a:t>Predictors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</a:t>
            </a:r>
          </a:p>
          <a:p>
            <a:r>
              <a:rPr lang="de-DE" dirty="0"/>
              <a:t>    </a:t>
            </a:r>
            <a:r>
              <a:rPr lang="de-DE" dirty="0">
                <a:solidFill>
                  <a:schemeClr val="accent6"/>
                </a:solidFill>
              </a:rPr>
              <a:t>- </a:t>
            </a:r>
            <a:r>
              <a:rPr lang="de-DE" dirty="0" err="1">
                <a:solidFill>
                  <a:schemeClr val="accent6"/>
                </a:solidFill>
              </a:rPr>
              <a:t>pysmm</a:t>
            </a:r>
            <a:r>
              <a:rPr lang="de-DE" dirty="0">
                <a:solidFill>
                  <a:schemeClr val="accent6"/>
                </a:solidFill>
              </a:rPr>
              <a:t> &amp; GWL </a:t>
            </a:r>
            <a:r>
              <a:rPr lang="de-DE" dirty="0" err="1">
                <a:solidFill>
                  <a:schemeClr val="accent6"/>
                </a:solidFill>
              </a:rPr>
              <a:t>model</a:t>
            </a:r>
            <a:endParaRPr lang="de-DE" dirty="0">
              <a:solidFill>
                <a:schemeClr val="accent6"/>
              </a:solidFill>
            </a:endParaRPr>
          </a:p>
          <a:p>
            <a:r>
              <a:rPr lang="de-DE" dirty="0"/>
              <a:t>    </a:t>
            </a:r>
            <a:r>
              <a:rPr lang="de-DE" dirty="0">
                <a:solidFill>
                  <a:srgbClr val="FF0000"/>
                </a:solidFill>
              </a:rPr>
              <a:t>- GWL </a:t>
            </a:r>
            <a:r>
              <a:rPr lang="de-DE" dirty="0" err="1">
                <a:solidFill>
                  <a:srgbClr val="FF0000"/>
                </a:solidFill>
              </a:rPr>
              <a:t>model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only</a:t>
            </a:r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b="1" i="1" dirty="0">
                <a:solidFill>
                  <a:schemeClr val="tx1"/>
                </a:solidFill>
              </a:rPr>
              <a:t>    - Temporally </a:t>
            </a:r>
            <a:r>
              <a:rPr lang="de-DE" b="1" i="1" dirty="0" err="1">
                <a:solidFill>
                  <a:schemeClr val="tx1"/>
                </a:solidFill>
              </a:rPr>
              <a:t>dynamic</a:t>
            </a:r>
            <a:endParaRPr lang="de-IT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145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16BD21-D9BA-EF46-BDAA-55BBD484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IT" dirty="0"/>
              <a:t>Modelling GWL</a:t>
            </a:r>
            <a:br>
              <a:rPr lang="de-IT" dirty="0"/>
            </a:br>
            <a:r>
              <a:rPr lang="de-IT" sz="3200" dirty="0"/>
              <a:t>First model assessment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B7E785-F23F-AE4B-8888-1CBA1DAAA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IT" dirty="0"/>
              <a:t>Model: </a:t>
            </a:r>
          </a:p>
          <a:p>
            <a:pPr lvl="1"/>
            <a:r>
              <a:rPr lang="de-IT" dirty="0"/>
              <a:t>Random Forest Regressor (250 estimators)</a:t>
            </a:r>
          </a:p>
          <a:p>
            <a:r>
              <a:rPr lang="de-IT" dirty="0"/>
              <a:t>Data:</a:t>
            </a:r>
          </a:p>
          <a:p>
            <a:pPr lvl="1"/>
            <a:r>
              <a:rPr lang="de-IT" dirty="0"/>
              <a:t>25 pre-selected „quality“ stations </a:t>
            </a:r>
          </a:p>
          <a:p>
            <a:r>
              <a:rPr lang="de-IT" dirty="0"/>
              <a:t>Assessment:</a:t>
            </a:r>
          </a:p>
          <a:p>
            <a:pPr lvl="1"/>
            <a:r>
              <a:rPr lang="de-IT" dirty="0"/>
              <a:t>„leave one station out“ cross validation on „quality“ stations</a:t>
            </a:r>
          </a:p>
          <a:p>
            <a:pPr lvl="2"/>
            <a:r>
              <a:rPr lang="de-IT" dirty="0"/>
              <a:t>i.e. train on 24 and test model on the remaining one station</a:t>
            </a:r>
          </a:p>
          <a:p>
            <a:pPr lvl="1"/>
            <a:r>
              <a:rPr lang="de-DE" dirty="0"/>
              <a:t>t</a:t>
            </a:r>
            <a:r>
              <a:rPr lang="de-IT" dirty="0"/>
              <a:t>est on the 63 remaining stations not used for training at all</a:t>
            </a:r>
          </a:p>
          <a:p>
            <a:pPr lvl="2"/>
            <a:r>
              <a:rPr lang="de-IT" dirty="0"/>
              <a:t>i.e. train on the 25 „quality“ stations, test on each of the remaining 63 stations</a:t>
            </a:r>
          </a:p>
        </p:txBody>
      </p:sp>
    </p:spTree>
    <p:extLst>
      <p:ext uri="{BB962C8B-B14F-4D97-AF65-F5344CB8AC3E}">
        <p14:creationId xmlns:p14="http://schemas.microsoft.com/office/powerpoint/2010/main" val="180107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C4DA96-1FBD-2A40-869A-78E270DD3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IT" dirty="0"/>
              <a:t>Results</a:t>
            </a:r>
            <a:br>
              <a:rPr lang="de-IT" dirty="0"/>
            </a:br>
            <a:r>
              <a:rPr lang="de-IT" dirty="0"/>
              <a:t>„</a:t>
            </a:r>
            <a:r>
              <a:rPr lang="de-IT" sz="3200" dirty="0"/>
              <a:t>leave one station out“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5A8D272-9AE5-CA4D-89A0-1F35EF492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6250" y="-803564"/>
            <a:ext cx="7868211" cy="7868211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66A6AC3-6B47-F445-9303-586FD2BBB012}"/>
              </a:ext>
            </a:extLst>
          </p:cNvPr>
          <p:cNvSpPr txBox="1"/>
          <p:nvPr/>
        </p:nvSpPr>
        <p:spPr>
          <a:xfrm>
            <a:off x="748145" y="1948873"/>
            <a:ext cx="4950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</a:t>
            </a:r>
            <a:r>
              <a:rPr lang="de-IT" dirty="0"/>
              <a:t>ean correlation SMM -&gt; GWL: 0.79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IT" dirty="0"/>
              <a:t>Mean correlation GWL model -&gt; GWL: 0.87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</a:t>
            </a:r>
            <a:r>
              <a:rPr lang="de-IT" dirty="0"/>
              <a:t>ost correlated preditors are the low-res data</a:t>
            </a:r>
          </a:p>
        </p:txBody>
      </p:sp>
    </p:spTree>
    <p:extLst>
      <p:ext uri="{BB962C8B-B14F-4D97-AF65-F5344CB8AC3E}">
        <p14:creationId xmlns:p14="http://schemas.microsoft.com/office/powerpoint/2010/main" val="17043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8C49DF-FBE2-4142-B4C5-585DC0C92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IT" dirty="0"/>
              <a:t>Results</a:t>
            </a:r>
            <a:br>
              <a:rPr lang="de-IT" dirty="0"/>
            </a:br>
            <a:r>
              <a:rPr lang="de-IT" sz="3200" dirty="0"/>
              <a:t>remaining stations</a:t>
            </a:r>
          </a:p>
        </p:txBody>
      </p:sp>
      <p:pic>
        <p:nvPicPr>
          <p:cNvPr id="5" name="Inhaltsplatzhalter 4" descr="Ein Bild, das Essen enthält.&#10;&#10;Automatisch generierte Beschreibung">
            <a:extLst>
              <a:ext uri="{FF2B5EF4-FFF2-40B4-BE49-F238E27FC236}">
                <a16:creationId xmlns:a16="http://schemas.microsoft.com/office/drawing/2014/main" id="{AD8D9AC6-F0AC-804E-9027-2243274B7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5021" y="-727724"/>
            <a:ext cx="7941323" cy="794132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B826386-F545-FE4A-8130-408CB12206FE}"/>
              </a:ext>
            </a:extLst>
          </p:cNvPr>
          <p:cNvSpPr txBox="1"/>
          <p:nvPr/>
        </p:nvSpPr>
        <p:spPr>
          <a:xfrm>
            <a:off x="748145" y="1948873"/>
            <a:ext cx="4950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</a:t>
            </a:r>
            <a:r>
              <a:rPr lang="de-IT" dirty="0"/>
              <a:t>ean correlation SMM -&gt; GWL: 0.37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IT" dirty="0"/>
              <a:t>Mean correlation GWL model -&gt; GWL: 0.64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Poor </a:t>
            </a:r>
            <a:r>
              <a:rPr lang="de-DE" dirty="0" err="1"/>
              <a:t>performing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low-res</a:t>
            </a:r>
            <a:r>
              <a:rPr lang="de-DE" dirty="0"/>
              <a:t> </a:t>
            </a:r>
            <a:r>
              <a:rPr lang="de-DE" dirty="0" err="1"/>
              <a:t>predictors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badly</a:t>
            </a:r>
            <a:r>
              <a:rPr lang="de-DE" dirty="0"/>
              <a:t> </a:t>
            </a: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Additional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46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an </a:t>
            </a:r>
            <a:r>
              <a:rPr lang="de-DE" dirty="0" err="1"/>
              <a:t>r</a:t>
            </a:r>
            <a:r>
              <a:rPr lang="de-DE" dirty="0"/>
              <a:t> &gt; 0.5 </a:t>
            </a:r>
            <a:r>
              <a:rPr lang="de-DE" dirty="0" err="1"/>
              <a:t>for</a:t>
            </a:r>
            <a:r>
              <a:rPr lang="de-DE" dirty="0"/>
              <a:t> final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creation</a:t>
            </a:r>
            <a:endParaRPr lang="de-IT" dirty="0"/>
          </a:p>
        </p:txBody>
      </p:sp>
    </p:spTree>
    <p:extLst>
      <p:ext uri="{BB962C8B-B14F-4D97-AF65-F5344CB8AC3E}">
        <p14:creationId xmlns:p14="http://schemas.microsoft.com/office/powerpoint/2010/main" val="1987615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BE4B5-BC59-EC44-AEBE-D109E2A9E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IT" dirty="0"/>
              <a:t>Modelling GWL</a:t>
            </a:r>
            <a:br>
              <a:rPr lang="de-IT" dirty="0"/>
            </a:br>
            <a:r>
              <a:rPr lang="de-IT" sz="3200" dirty="0"/>
              <a:t>Final model assessment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6A1B61-D115-0148-B72E-FAFB11512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IT" dirty="0"/>
              <a:t>Selection of 4 models based on first model assessment</a:t>
            </a:r>
          </a:p>
          <a:p>
            <a:pPr lvl="1"/>
            <a:r>
              <a:rPr lang="de-IT" dirty="0"/>
              <a:t>Model 1: 25 „quality“ stations</a:t>
            </a:r>
          </a:p>
          <a:p>
            <a:pPr lvl="1"/>
            <a:r>
              <a:rPr lang="de-IT" dirty="0"/>
              <a:t>Model 2: 25 + 45 ok performing stations on test (r &gt; 0.5 on test)</a:t>
            </a:r>
          </a:p>
          <a:p>
            <a:pPr lvl="1"/>
            <a:r>
              <a:rPr lang="de-IT" dirty="0"/>
              <a:t>Model 3: 25 + 25 better performing stations on test (r &gt; 0.8 on test)</a:t>
            </a:r>
          </a:p>
          <a:p>
            <a:pPr lvl="1"/>
            <a:r>
              <a:rPr lang="de-IT" dirty="0"/>
              <a:t>Model 4: 25 + 12 better performing stations on test (rmse &lt; 0.25 on test)</a:t>
            </a:r>
          </a:p>
          <a:p>
            <a:pPr lvl="1"/>
            <a:endParaRPr lang="de-IT" dirty="0"/>
          </a:p>
          <a:p>
            <a:r>
              <a:rPr lang="de-DE" dirty="0"/>
              <a:t>B</a:t>
            </a:r>
            <a:r>
              <a:rPr lang="de-IT" dirty="0"/>
              <a:t>ootstrap cross-validation for first and final model accuracy assessment</a:t>
            </a:r>
          </a:p>
          <a:p>
            <a:pPr lvl="1"/>
            <a:r>
              <a:rPr lang="de-IT" dirty="0"/>
              <a:t>100 runs of RF model</a:t>
            </a:r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R</a:t>
            </a:r>
            <a:r>
              <a:rPr lang="de-IT" dirty="0"/>
              <a:t>andomly select 80% of the stations for train and 20% for test</a:t>
            </a:r>
          </a:p>
          <a:p>
            <a:pPr lvl="2"/>
            <a:r>
              <a:rPr lang="de-DE" dirty="0"/>
              <a:t>C</a:t>
            </a:r>
            <a:r>
              <a:rPr lang="de-IT" dirty="0"/>
              <a:t>alculate pearson‘s r and rmse</a:t>
            </a:r>
          </a:p>
        </p:txBody>
      </p:sp>
    </p:spTree>
    <p:extLst>
      <p:ext uri="{BB962C8B-B14F-4D97-AF65-F5344CB8AC3E}">
        <p14:creationId xmlns:p14="http://schemas.microsoft.com/office/powerpoint/2010/main" val="282555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C2FA6A-F473-FA4B-9741-0931E31F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IT" dirty="0"/>
              <a:t>Results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5BD9614C-2E97-DE47-A4DB-D393081574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1926311"/>
              </p:ext>
            </p:extLst>
          </p:nvPr>
        </p:nvGraphicFramePr>
        <p:xfrm>
          <a:off x="838200" y="3469416"/>
          <a:ext cx="10515600" cy="1498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08812853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2331020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292276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2114684"/>
                    </a:ext>
                  </a:extLst>
                </a:gridCol>
              </a:tblGrid>
              <a:tr h="386138">
                <a:tc>
                  <a:txBody>
                    <a:bodyPr/>
                    <a:lstStyle/>
                    <a:p>
                      <a:endParaRPr lang="de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R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R 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R 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382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IT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72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IT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229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IT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92869"/>
                  </a:ext>
                </a:extLst>
              </a:tr>
            </a:tbl>
          </a:graphicData>
        </a:graphic>
      </p:graphicFrame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604E014D-78E3-124E-9AC1-1D824DF66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667141"/>
              </p:ext>
            </p:extLst>
          </p:nvPr>
        </p:nvGraphicFramePr>
        <p:xfrm>
          <a:off x="838200" y="5048905"/>
          <a:ext cx="10515600" cy="1741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045356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747730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15626963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0218623"/>
                    </a:ext>
                  </a:extLst>
                </a:gridCol>
              </a:tblGrid>
              <a:tr h="435456">
                <a:tc>
                  <a:txBody>
                    <a:bodyPr/>
                    <a:lstStyle/>
                    <a:p>
                      <a:endParaRPr lang="de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RMSE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RMSE 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RMSE 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782347"/>
                  </a:ext>
                </a:extLst>
              </a:tr>
              <a:tr h="435456">
                <a:tc>
                  <a:txBody>
                    <a:bodyPr/>
                    <a:lstStyle/>
                    <a:p>
                      <a:r>
                        <a:rPr lang="de-IT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542"/>
                  </a:ext>
                </a:extLst>
              </a:tr>
              <a:tr h="435456">
                <a:tc>
                  <a:txBody>
                    <a:bodyPr/>
                    <a:lstStyle/>
                    <a:p>
                      <a:r>
                        <a:rPr lang="de-IT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499193"/>
                  </a:ext>
                </a:extLst>
              </a:tr>
              <a:tr h="435456">
                <a:tc>
                  <a:txBody>
                    <a:bodyPr/>
                    <a:lstStyle/>
                    <a:p>
                      <a:r>
                        <a:rPr lang="de-IT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050037"/>
                  </a:ext>
                </a:extLst>
              </a:tr>
            </a:tbl>
          </a:graphicData>
        </a:graphic>
      </p:graphicFrame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35546E1A-D763-E247-8630-C2B11E9A8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865133"/>
              </p:ext>
            </p:extLst>
          </p:nvPr>
        </p:nvGraphicFramePr>
        <p:xfrm>
          <a:off x="838200" y="1685672"/>
          <a:ext cx="10515600" cy="1702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3173604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5411132"/>
                    </a:ext>
                  </a:extLst>
                </a:gridCol>
                <a:gridCol w="2660073">
                  <a:extLst>
                    <a:ext uri="{9D8B030D-6E8A-4147-A177-3AD203B41FA5}">
                      <a16:colId xmlns:a16="http://schemas.microsoft.com/office/drawing/2014/main" val="4192297706"/>
                    </a:ext>
                  </a:extLst>
                </a:gridCol>
                <a:gridCol w="2597727">
                  <a:extLst>
                    <a:ext uri="{9D8B030D-6E8A-4147-A177-3AD203B41FA5}">
                      <a16:colId xmlns:a16="http://schemas.microsoft.com/office/drawing/2014/main" val="4041229840"/>
                    </a:ext>
                  </a:extLst>
                </a:gridCol>
              </a:tblGrid>
              <a:tr h="421340">
                <a:tc>
                  <a:txBody>
                    <a:bodyPr/>
                    <a:lstStyle/>
                    <a:p>
                      <a:endParaRPr lang="de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</a:t>
                      </a:r>
                      <a:r>
                        <a:rPr lang="de-IT" dirty="0"/>
                        <a:t>amples min (train/test)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</a:t>
                      </a:r>
                      <a:r>
                        <a:rPr lang="de-IT" dirty="0"/>
                        <a:t>amples mean (train/test)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</a:t>
                      </a:r>
                      <a:r>
                        <a:rPr lang="de-IT" dirty="0"/>
                        <a:t>amples max(train/test)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634524"/>
                  </a:ext>
                </a:extLst>
              </a:tr>
              <a:tr h="427191">
                <a:tc>
                  <a:txBody>
                    <a:bodyPr/>
                    <a:lstStyle/>
                    <a:p>
                      <a:r>
                        <a:rPr lang="de-IT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722/130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796/205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872/280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585440"/>
                  </a:ext>
                </a:extLst>
              </a:tr>
              <a:tr h="427191">
                <a:tc>
                  <a:txBody>
                    <a:bodyPr/>
                    <a:lstStyle/>
                    <a:p>
                      <a:r>
                        <a:rPr lang="de-IT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1618/290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1755/444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1910/582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6662"/>
                  </a:ext>
                </a:extLst>
              </a:tr>
              <a:tr h="427191">
                <a:tc>
                  <a:txBody>
                    <a:bodyPr/>
                    <a:lstStyle/>
                    <a:p>
                      <a:r>
                        <a:rPr lang="de-IT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1277/242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1453/363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IT" dirty="0"/>
                        <a:t>1575/540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200245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D1635A97-C320-894C-8143-17008DD7A5BE}"/>
              </a:ext>
            </a:extLst>
          </p:cNvPr>
          <p:cNvSpPr txBox="1"/>
          <p:nvPr/>
        </p:nvSpPr>
        <p:spPr>
          <a:xfrm>
            <a:off x="3482108" y="526473"/>
            <a:ext cx="7241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IT" dirty="0"/>
              <a:t>Model 1: 20/25 stations, 100 runs</a:t>
            </a:r>
          </a:p>
          <a:p>
            <a:r>
              <a:rPr lang="de-IT" dirty="0"/>
              <a:t>Model 2: 56/70 stations, 100 runs (0.5 corr TH on 2nd test table)</a:t>
            </a:r>
          </a:p>
          <a:p>
            <a:r>
              <a:rPr lang="de-IT" dirty="0"/>
              <a:t>Model 3: 40/50 stations, 100 runs (0.8 corr TH on 2nd test table)</a:t>
            </a:r>
          </a:p>
          <a:p>
            <a:endParaRPr lang="de-IT" dirty="0"/>
          </a:p>
        </p:txBody>
      </p:sp>
    </p:spTree>
    <p:extLst>
      <p:ext uri="{BB962C8B-B14F-4D97-AF65-F5344CB8AC3E}">
        <p14:creationId xmlns:p14="http://schemas.microsoft.com/office/powerpoint/2010/main" val="170242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1183</Words>
  <Application>Microsoft Macintosh PowerPoint</Application>
  <PresentationFormat>Breitbild</PresentationFormat>
  <Paragraphs>200</Paragraphs>
  <Slides>19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Tentative for a local GWL model for Indonesia Peatlands</vt:lpstr>
      <vt:lpstr>Field data</vt:lpstr>
      <vt:lpstr>PowerPoint-Präsentation</vt:lpstr>
      <vt:lpstr>Satellite and Model data – predictors of GWL</vt:lpstr>
      <vt:lpstr>Modelling GWL First model assessment</vt:lpstr>
      <vt:lpstr>Results „leave one station out“</vt:lpstr>
      <vt:lpstr>Results remaining stations</vt:lpstr>
      <vt:lpstr>Modelling GWL Final model assessment</vt:lpstr>
      <vt:lpstr>Results</vt:lpstr>
      <vt:lpstr>Results (focusing on RMSE for station selection rather than pearson‘s r)</vt:lpstr>
      <vt:lpstr>Model 4</vt:lpstr>
      <vt:lpstr>Location of 37 calibration stations  well distributed</vt:lpstr>
      <vt:lpstr>Repitition of Experiment 1 with 37 stations</vt:lpstr>
      <vt:lpstr>Repitition of Experiment 2 with remaining stations</vt:lpstr>
      <vt:lpstr>First local map</vt:lpstr>
      <vt:lpstr>Creation of time-series on PHU level South Kalimantan – Sungai Sebangau</vt:lpstr>
      <vt:lpstr>Creation of time-series on PHU level South Kalimantan – Sungai Sebangau</vt:lpstr>
      <vt:lpstr>Creation of time-series on PHU level</vt:lpstr>
      <vt:lpstr>Conclusions &amp;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Tentative for a local GWL model for Indonesia Peatlands</dc:title>
  <dc:creator>Vollrath, Andreas (NFODD)</dc:creator>
  <cp:lastModifiedBy>Vollrath, Andreas (NFODD)</cp:lastModifiedBy>
  <cp:revision>2</cp:revision>
  <dcterms:created xsi:type="dcterms:W3CDTF">2020-10-15T15:19:24Z</dcterms:created>
  <dcterms:modified xsi:type="dcterms:W3CDTF">2020-10-22T10:07:52Z</dcterms:modified>
</cp:coreProperties>
</file>